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8.png" ContentType="image/png"/>
  <Override PartName="/ppt/media/image14.jpeg" ContentType="image/jpeg"/>
  <Override PartName="/ppt/media/image17.png" ContentType="image/png"/>
  <Override PartName="/ppt/media/image16.png" ContentType="image/png"/>
  <Override PartName="/ppt/media/image7.gif" ContentType="image/gif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15.png" ContentType="image/png"/>
  <Override PartName="/ppt/media/image3.jpeg" ContentType="image/jpeg"/>
  <Override PartName="/ppt/media/image4.png" ContentType="image/png"/>
  <Override PartName="/ppt/media/image13.jpeg" ContentType="image/jpe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39363F5-D1C2-45AC-91EA-ACCB07B9DDC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9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854169-C229-4E51-8BC2-9C65F781A7A9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17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F34F7F-7346-427C-8E11-D11512337D4E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18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14702D-09EB-4218-A666-DA730AC9B3B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19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74DBEE-B4D2-4D87-8C7E-DDFE7ECD64C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20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0D2568-797B-4962-BA13-9B7333119E3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C1BE17-105A-4991-A9B2-716EFEA60774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D9A760-E80B-4F84-A3E3-0DBB5A3DB518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3B1F32-8DE6-4B5D-BB35-B08C08B44E99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C05B72-6A9F-4AE2-A904-5EC60362A21D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F9CB8F-EA66-4D89-BCC1-3136F640133D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97E97-EA79-4805-A103-902359E313D4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840" cy="33937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840" cy="39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136712-901E-4EB8-A5A9-C47062C1C63C}" type="slidenum">
              <a:rPr b="0" lang="en-US" sz="1200" spc="-1" strike="noStrike">
                <a:latin typeface="Times New Roman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7D2CA3-0989-442F-8A6D-FB7D4E221D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35292B-5DFE-420D-9A84-6171895F48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FB6C22-86A5-46B0-BEC0-707928F0E1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0BAB0C-E6DB-4FF7-AEA4-D960ABCD64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94A1FE-C69F-4EAA-B417-2E4F6491BB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03AEAD-8F3A-4950-B69D-FA8354593F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43327B-F88E-41A5-BB94-4309AFDEB1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D8F4AD-0927-47D6-B4AF-0AAD9B2E11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88AD34-7487-444D-ACA3-EE01D2673E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C7292C-4CB8-4CF1-8D07-6B39E32F78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4CC3B0-83EB-46F9-9C6D-B042482DC6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39A4DC-9091-4E03-BE2E-26E5399A0E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3400" cy="525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8160" cy="133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2560" cy="3009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F745B2-15DA-4F28-809D-A5B17E759F7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4" name="Rectangle 5"/>
          <p:cNvSpPr/>
          <p:nvPr/>
        </p:nvSpPr>
        <p:spPr>
          <a:xfrm>
            <a:off x="212760" y="205920"/>
            <a:ext cx="9653400" cy="525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Rectangle 10"/>
          <p:cNvSpPr/>
          <p:nvPr/>
        </p:nvSpPr>
        <p:spPr>
          <a:xfrm>
            <a:off x="0" y="1513800"/>
            <a:ext cx="2954160" cy="128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1984320" y="5164560"/>
            <a:ext cx="3684600" cy="3009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6" name="Rectangle 5"/>
          <p:cNvSpPr/>
          <p:nvPr/>
        </p:nvSpPr>
        <p:spPr>
          <a:xfrm>
            <a:off x="212760" y="205920"/>
            <a:ext cx="9653400" cy="525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acredfisher.shinyapps.io/shiny/" TargetMode="External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15120" y="-75960"/>
            <a:ext cx="6614280" cy="587484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3120" cy="108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3" name="Date Placeholder 2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4" name="Rectangle 3"/>
          <p:cNvSpPr/>
          <p:nvPr/>
        </p:nvSpPr>
        <p:spPr>
          <a:xfrm>
            <a:off x="6400800" y="2743200"/>
            <a:ext cx="2971800" cy="15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4"/>
          <p:cNvSpPr/>
          <p:nvPr/>
        </p:nvSpPr>
        <p:spPr>
          <a:xfrm>
            <a:off x="4008960" y="5311440"/>
            <a:ext cx="2060640" cy="15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606720" y="914400"/>
            <a:ext cx="2765880" cy="137160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9135000" y="1600200"/>
            <a:ext cx="944280" cy="9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3968640" y="196200"/>
            <a:ext cx="196560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Marc Fanelli-Isla</a:t>
            </a: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Top Acoustic Songs 2011-2015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685800" y="914400"/>
            <a:ext cx="8458200" cy="446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92640" y="175140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kinds of songs emerged as consistently within Billboard Top 3: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High-energy, (optionally) dancable, loud songs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Acoustic, low-energy, sad songs.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2011-2015, there was an unexpected increase in popularity of Acoustic songs.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Recently, danceable, happy, and speechy songs are becoming popular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1" name="Date Placeholder 11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0" t="4841" r="0" b="0"/>
          <a:stretch/>
        </p:blipFill>
        <p:spPr>
          <a:xfrm>
            <a:off x="5668560" y="224280"/>
            <a:ext cx="2664720" cy="320472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7315200" y="2129760"/>
            <a:ext cx="2660040" cy="354096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 txBox="1"/>
          <p:nvPr/>
        </p:nvSpPr>
        <p:spPr>
          <a:xfrm>
            <a:off x="7772400" y="5486400"/>
            <a:ext cx="2536920" cy="32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20" spc="-1" strike="noStrike">
                <a:latin typeface="Arial"/>
                <a:ea typeface="DejaVu Sans"/>
              </a:rPr>
              <a:t>Photo by User: Vladimir on Wikimedia Commons</a:t>
            </a:r>
            <a:endParaRPr b="0" lang="en-US" sz="820" spc="-1" strike="noStrike">
              <a:latin typeface="Arial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5669280" y="228600"/>
            <a:ext cx="3703320" cy="32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20" spc="-1" strike="noStrike">
                <a:latin typeface="Arial"/>
                <a:ea typeface="DejaVu Sans"/>
              </a:rPr>
              <a:t>Photo by Harald Krichel on Wikimedia Commons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840" cy="402300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Future Directions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good data on unpopular songs, songs that didn’t make the charts or songs that didn’t get above peak of 50.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granularity in the data, more properties of the music to parse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Genre or Label-grouped Analysis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9" name="Date Placeholder 6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6037920" y="224640"/>
            <a:ext cx="3805560" cy="522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Placeholder 3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840" cy="402300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2920" cy="45576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5" name="Date Placeholder 5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Placeholder 5" descr=""/>
          <p:cNvPicPr/>
          <p:nvPr/>
        </p:nvPicPr>
        <p:blipFill>
          <a:blip r:embed="rId1"/>
          <a:srcRect l="-3264" t="-4772" r="-3264" b="-4772"/>
          <a:stretch/>
        </p:blipFill>
        <p:spPr>
          <a:xfrm>
            <a:off x="4802760" y="685800"/>
            <a:ext cx="5277960" cy="499032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79680" y="6858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Roadmap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 and Question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Techniques Utilized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Shiny App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Commonalities Among the Best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Oddities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 Music 2011-2015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Future Directions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2" name="Date Placeholder 3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8115120" y="5257800"/>
            <a:ext cx="196560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latin typeface="Arial"/>
                <a:ea typeface="DejaVu Sans"/>
              </a:rPr>
              <a:t>Photo by Denisse Leon on 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Intro &amp;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457200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Top 3 Peak Rank on Billboard?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Weeks Lasted on Billboard?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" name="Date Placeholder 1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rcRect l="10092" t="0" r="47002" b="0"/>
          <a:stretch/>
        </p:blipFill>
        <p:spPr>
          <a:xfrm>
            <a:off x="5029200" y="685440"/>
            <a:ext cx="4572000" cy="45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Placeholder 16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840" cy="402300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1080" y="4572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Techniques Used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Created a Shiny App, hosted on shinyapps.io.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various libraries: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Readxl, ggcorrplot, patchwork, gtools (for pipe-friendly stat functions)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1" name="Date Placeholder 10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6012360" y="1645920"/>
            <a:ext cx="336024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4572000" y="1143000"/>
            <a:ext cx="9144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 u="sng">
                <a:solidFill>
                  <a:srgbClr val="2a6099"/>
                </a:solidFill>
                <a:uFillTx/>
                <a:latin typeface="Calibri"/>
                <a:hlinkClick r:id="rId1"/>
              </a:rPr>
              <a:t>Shiny URL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4" name="Date Placeholder 12"/>
          <p:cNvSpPr/>
          <p:nvPr/>
        </p:nvSpPr>
        <p:spPr>
          <a:xfrm>
            <a:off x="254880" y="5211360"/>
            <a:ext cx="113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rcRect l="0" t="0" r="0" b="6593"/>
          <a:stretch/>
        </p:blipFill>
        <p:spPr>
          <a:xfrm>
            <a:off x="2057400" y="1786320"/>
            <a:ext cx="6172200" cy="32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539680" y="685800"/>
            <a:ext cx="406152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Correlation matrices were made for various song statistics, and non-significant correlations (based on p-value, Pearson, two-sided, reject if p&lt;.3 )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Unfortunately, there was no clear correlation between data and peak rank (a theory on that later)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59640" y="1017360"/>
            <a:ext cx="512676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 rot="7200">
            <a:off x="3240" y="1589400"/>
            <a:ext cx="10072440" cy="320040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6"/>
          <p:cNvSpPr txBox="1"/>
          <p:nvPr/>
        </p:nvSpPr>
        <p:spPr>
          <a:xfrm>
            <a:off x="693000" y="3240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 1997-2010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7"/>
          <p:cNvSpPr txBox="1"/>
          <p:nvPr/>
        </p:nvSpPr>
        <p:spPr>
          <a:xfrm>
            <a:off x="693000" y="32400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 2011-2021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601200" cy="464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920" cy="693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Oddities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85800" y="1797840"/>
            <a:ext cx="4975920" cy="345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Oddly, Acoustic songs slightly correlated to Weeks on Board in 2011-2015.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Popular Instumentals 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extremely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danceable nowadays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Next, we will investigate these acoustic songs more deeply.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rcRect l="0" t="0" r="64284" b="0"/>
          <a:stretch/>
        </p:blipFill>
        <p:spPr>
          <a:xfrm>
            <a:off x="5956920" y="609480"/>
            <a:ext cx="3428640" cy="464832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/>
          <p:nvPr/>
        </p:nvSpPr>
        <p:spPr>
          <a:xfrm>
            <a:off x="7086600" y="2971800"/>
            <a:ext cx="457200" cy="457200"/>
          </a:xfrm>
          <a:custGeom>
            <a:avLst/>
            <a:gdLst/>
            <a:ahLst/>
            <a:rect l="0" t="0" r="r" b="b"/>
            <a:pathLst>
              <a:path w="1272" h="1272">
                <a:moveTo>
                  <a:pt x="317" y="0"/>
                </a:moveTo>
                <a:lnTo>
                  <a:pt x="317" y="953"/>
                </a:lnTo>
                <a:lnTo>
                  <a:pt x="0" y="953"/>
                </a:lnTo>
                <a:lnTo>
                  <a:pt x="635" y="1271"/>
                </a:lnTo>
                <a:lnTo>
                  <a:pt x="1271" y="953"/>
                </a:lnTo>
                <a:lnTo>
                  <a:pt x="953" y="95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2022-02-14T00:25:11Z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